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96" r:id="rId4"/>
    <p:sldId id="292" r:id="rId5"/>
    <p:sldId id="257" r:id="rId6"/>
    <p:sldId id="258" r:id="rId7"/>
    <p:sldId id="259" r:id="rId8"/>
    <p:sldId id="260" r:id="rId9"/>
    <p:sldId id="261" r:id="rId10"/>
    <p:sldId id="265" r:id="rId11"/>
    <p:sldId id="293" r:id="rId12"/>
    <p:sldId id="294" r:id="rId13"/>
    <p:sldId id="290" r:id="rId14"/>
    <p:sldId id="287" r:id="rId15"/>
    <p:sldId id="291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Nunito Light" pitchFamily="2" charset="0"/>
      <p:regular r:id="rId28"/>
      <p: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Segoe UI Variable Small Semibol" pitchFamily="2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DF3B6F6E-8F2A-41B3-ACDB-53664F891FA7}">
          <p14:sldIdLst>
            <p14:sldId id="256"/>
            <p14:sldId id="296"/>
            <p14:sldId id="292"/>
            <p14:sldId id="257"/>
            <p14:sldId id="258"/>
            <p14:sldId id="259"/>
            <p14:sldId id="260"/>
            <p14:sldId id="261"/>
            <p14:sldId id="265"/>
            <p14:sldId id="293"/>
            <p14:sldId id="294"/>
            <p14:sldId id="290"/>
            <p14:sldId id="28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o Marinoni" initials="FM" lastIdx="1" clrIdx="0">
    <p:extLst>
      <p:ext uri="{19B8F6BF-5375-455C-9EA6-DF929625EA0E}">
        <p15:presenceInfo xmlns:p15="http://schemas.microsoft.com/office/powerpoint/2012/main" userId="f1a13206c6d899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843064-5E4F-4F47-9D6E-AA0BEE5E13F0}">
  <a:tblStyle styleId="{A4843064-5E4F-4F47-9D6E-AA0BEE5E1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F255908-A737-4842-BA1F-C9DA89BEAA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7" autoAdjust="0"/>
  </p:normalViewPr>
  <p:slideViewPr>
    <p:cSldViewPr snapToGrid="0">
      <p:cViewPr varScale="1">
        <p:scale>
          <a:sx n="139" d="100"/>
          <a:sy n="139" d="100"/>
        </p:scale>
        <p:origin x="150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F62DD22-993A-0903-D17B-F8D4732271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317028-7BCE-671A-4463-58B6A2575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97A6-6309-4FB0-93E8-01E982EFD112}" type="datetimeFigureOut">
              <a:rPr lang="it-IT" smtClean="0"/>
              <a:t>15/10/2023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AA98E1-3B4B-3EE3-7363-7EB39FC2B2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04930AB-B30C-4A59-D3AF-C47BD19513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7B1C3-7135-4D68-9A9B-E7C57C2A9C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509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e51effcc2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e51effcc2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811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6e698cb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56e698cb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56e698cb0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56e698cb0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6e698cb0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56e698cb0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6e698cb0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56e698cb0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579b1836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579b1836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5a459b0cd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5a459b0cd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55100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2307600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720000" y="1660600"/>
            <a:ext cx="7704000" cy="2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113" name="Google Shape;113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124" name="Google Shape;124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140" name="Google Shape;140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1" name="Google Shape;141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" name="Google Shape;142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43" name="Google Shape;143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44" name="Google Shape;144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2" name="Google Shape;172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0" name="Google Shape;180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184" name="Google Shape;184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85" name="Google Shape;185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" name="Google Shape;186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87" name="Google Shape;187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88" name="Google Shape;188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02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203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205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206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207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211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212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13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14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6" name="Google Shape;216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4" name="Google Shape;224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9" name="Google Shape;229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30" name="Google Shape;230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31" name="Google Shape;231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33" name="Google Shape;233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34" name="Google Shape;234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36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237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238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2" name="Google Shape;262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0" name="Google Shape;270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74" name="Google Shape;274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75" name="Google Shape;275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" name="Google Shape;276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77" name="Google Shape;277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78" name="Google Shape;278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284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06" name="Google Shape;306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4" name="Google Shape;314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323" name="Google Shape;323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324" name="Google Shape;324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39" name="Google Shape;339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340" name="Google Shape;340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1" name="Google Shape;341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2" name="Google Shape;342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3" name="Google Shape;343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4" name="Google Shape;344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2" name="Google Shape;372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0" name="Google Shape;380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4" name="Google Shape;384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5" name="Google Shape;385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6" name="Google Shape;386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7" name="Google Shape;387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8" name="Google Shape;388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6" name="Google Shape;416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4" name="Google Shape;424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A86F6D3-F4CB-9811-0378-9C79B9B8F76C}"/>
              </a:ext>
            </a:extLst>
          </p:cNvPr>
          <p:cNvSpPr/>
          <p:nvPr/>
        </p:nvSpPr>
        <p:spPr>
          <a:xfrm>
            <a:off x="5843910" y="3392670"/>
            <a:ext cx="996902" cy="939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6" name="Google Shape;436;p15"/>
          <p:cNvSpPr txBox="1">
            <a:spLocks noGrp="1"/>
          </p:cNvSpPr>
          <p:nvPr>
            <p:ph type="ctrTitle"/>
          </p:nvPr>
        </p:nvSpPr>
        <p:spPr>
          <a:xfrm flipH="1">
            <a:off x="313453" y="1817901"/>
            <a:ext cx="8517093" cy="1377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Strumento</a:t>
            </a:r>
            <a:r>
              <a:rPr lang="it-IT" sz="4000" b="0" i="0" dirty="0">
                <a:effectLst/>
                <a:latin typeface="Arial" panose="020B0604020202020204" pitchFamily="34" charset="0"/>
              </a:rPr>
              <a:t> di </a:t>
            </a:r>
            <a:r>
              <a:rPr lang="it-IT" sz="4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refactoring automatico</a:t>
            </a:r>
            <a:br>
              <a:rPr lang="it-IT" sz="4000" dirty="0"/>
            </a:br>
            <a:r>
              <a:rPr lang="it-IT" sz="4000" b="0" i="0" dirty="0">
                <a:effectLst/>
                <a:latin typeface="Arial" panose="020B0604020202020204" pitchFamily="34" charset="0"/>
              </a:rPr>
              <a:t>per </a:t>
            </a:r>
            <a:r>
              <a:rPr lang="it-IT" sz="4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architetture</a:t>
            </a:r>
            <a:r>
              <a:rPr lang="it-IT" sz="4000" b="0" i="0" dirty="0">
                <a:effectLst/>
                <a:latin typeface="Arial" panose="020B0604020202020204" pitchFamily="34" charset="0"/>
              </a:rPr>
              <a:t> a </a:t>
            </a:r>
            <a:r>
              <a:rPr lang="it-IT" sz="4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microservizi</a:t>
            </a:r>
            <a:endParaRPr sz="4000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15"/>
          <p:cNvSpPr txBox="1">
            <a:spLocks noGrp="1"/>
          </p:cNvSpPr>
          <p:nvPr>
            <p:ph type="subTitle" idx="1"/>
          </p:nvPr>
        </p:nvSpPr>
        <p:spPr>
          <a:xfrm flipH="1">
            <a:off x="3415821" y="3254595"/>
            <a:ext cx="2358171" cy="731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0"/>
            <a:r>
              <a:rPr lang="it-IT" sz="1200" dirty="0">
                <a:solidFill>
                  <a:schemeClr val="dk1"/>
                </a:solidFill>
                <a:latin typeface="Arial" panose="020B0604020202020204" pitchFamily="34" charset="0"/>
                <a:cs typeface="Fahkwang"/>
                <a:sym typeface="Fahkwang"/>
              </a:rPr>
              <a:t>Francesco Ambrogio Marinoni</a:t>
            </a:r>
          </a:p>
          <a:p>
            <a:pPr algn="r" rtl="0"/>
            <a:r>
              <a:rPr lang="it-IT" sz="1200" dirty="0">
                <a:latin typeface="Arial" panose="020B0604020202020204" pitchFamily="34" charset="0"/>
                <a:cs typeface="Fahkwang"/>
                <a:sym typeface="Fahkwang"/>
              </a:rPr>
              <a:t>Matricola 869276</a:t>
            </a:r>
          </a:p>
          <a:p>
            <a:pPr algn="r" rtl="0"/>
            <a:r>
              <a:rPr lang="it-IT" sz="1200" dirty="0">
                <a:solidFill>
                  <a:schemeClr val="dk1"/>
                </a:solidFill>
                <a:latin typeface="Arial" panose="020B0604020202020204" pitchFamily="34" charset="0"/>
                <a:cs typeface="Fahkwang"/>
                <a:sym typeface="Fahkwang"/>
              </a:rPr>
              <a:t>Anno Accademico 2022-2023</a:t>
            </a:r>
          </a:p>
        </p:txBody>
      </p:sp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 flipH="1">
            <a:off x="168575" y="39276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020085" flipH="1">
            <a:off x="1474501" y="103137"/>
            <a:ext cx="1402988" cy="1280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15"/>
          <p:cNvGrpSpPr/>
          <p:nvPr/>
        </p:nvGrpSpPr>
        <p:grpSpPr>
          <a:xfrm flipH="1">
            <a:off x="1325823" y="361000"/>
            <a:ext cx="76825" cy="76800"/>
            <a:chOff x="3104875" y="1099400"/>
            <a:chExt cx="76825" cy="76800"/>
          </a:xfrm>
        </p:grpSpPr>
        <p:sp>
          <p:nvSpPr>
            <p:cNvPr id="441" name="Google Shape;441;p1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15"/>
          <p:cNvGrpSpPr/>
          <p:nvPr/>
        </p:nvGrpSpPr>
        <p:grpSpPr>
          <a:xfrm flipH="1">
            <a:off x="6714085" y="729700"/>
            <a:ext cx="76825" cy="76800"/>
            <a:chOff x="3104875" y="1099400"/>
            <a:chExt cx="76825" cy="76800"/>
          </a:xfrm>
        </p:grpSpPr>
        <p:sp>
          <p:nvSpPr>
            <p:cNvPr id="447" name="Google Shape;447;p1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9" name="Google Shape;449;p1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1152297" flipH="1">
            <a:off x="7023573" y="219653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15"/>
          <p:cNvGrpSpPr/>
          <p:nvPr/>
        </p:nvGrpSpPr>
        <p:grpSpPr>
          <a:xfrm>
            <a:off x="-3934986" y="-304812"/>
            <a:ext cx="5036265" cy="4113315"/>
            <a:chOff x="4780389" y="2513201"/>
            <a:chExt cx="5036265" cy="4113315"/>
          </a:xfrm>
        </p:grpSpPr>
        <p:grpSp>
          <p:nvGrpSpPr>
            <p:cNvPr id="495" name="Google Shape;495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6" name="Google Shape;496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7" name="Google Shape;497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8" name="Google Shape;498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9" name="Google Shape;499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7" name="Google Shape;527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5" name="Google Shape;535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2EEDE7-0A09-B097-2C1C-1B24119982BD}"/>
              </a:ext>
            </a:extLst>
          </p:cNvPr>
          <p:cNvSpPr txBox="1"/>
          <p:nvPr/>
        </p:nvSpPr>
        <p:spPr>
          <a:xfrm>
            <a:off x="2415238" y="3870479"/>
            <a:ext cx="3358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chemeClr val="dk1"/>
                </a:solidFill>
                <a:latin typeface="Arial" panose="020B0604020202020204" pitchFamily="34" charset="0"/>
                <a:cs typeface="Fahkwang"/>
                <a:sym typeface="Chivo"/>
              </a:rPr>
              <a:t>Relatore: Prof.ssa Francesca Arcelli Fontana</a:t>
            </a:r>
            <a:br>
              <a:rPr lang="it-IT" sz="1200" dirty="0">
                <a:solidFill>
                  <a:schemeClr val="dk1"/>
                </a:solidFill>
                <a:latin typeface="Arial" panose="020B0604020202020204" pitchFamily="34" charset="0"/>
                <a:ea typeface="Chivo"/>
                <a:cs typeface="Fahkwang"/>
                <a:sym typeface="Chivo"/>
              </a:rPr>
            </a:br>
            <a:r>
              <a:rPr lang="it-IT" sz="1200" dirty="0">
                <a:solidFill>
                  <a:schemeClr val="dk1"/>
                </a:solidFill>
                <a:latin typeface="Arial" panose="020B0604020202020204" pitchFamily="34" charset="0"/>
                <a:ea typeface="Chivo"/>
                <a:cs typeface="Fahkwang"/>
                <a:sym typeface="Chivo"/>
              </a:rPr>
              <a:t>Correlatore: Dott. Paolo Bacchiega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0D81A4-C014-EBB5-FF1C-CADEA922A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611" y="3448923"/>
            <a:ext cx="773499" cy="8269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10614-B01A-101C-442F-242B61E7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86854"/>
            <a:ext cx="7704000" cy="1081482"/>
          </a:xfrm>
        </p:spPr>
        <p:txBody>
          <a:bodyPr/>
          <a:lstStyle/>
          <a:p>
            <a:r>
              <a:rPr lang="it-IT" dirty="0"/>
              <a:t>Ricostruzione architetturale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C438BD-D9C7-C892-2BE9-0D5FF457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491" y="1248987"/>
            <a:ext cx="1866800" cy="15876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5E09579-C1DF-EABB-66D9-B6F0A6B6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58" y="1287394"/>
            <a:ext cx="2214491" cy="147897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5AF0F61-A15A-B85A-D1EE-5B0C6221012E}"/>
              </a:ext>
            </a:extLst>
          </p:cNvPr>
          <p:cNvCxnSpPr>
            <a:cxnSpLocks/>
          </p:cNvCxnSpPr>
          <p:nvPr/>
        </p:nvCxnSpPr>
        <p:spPr>
          <a:xfrm>
            <a:off x="0" y="318827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DE444D-F506-9E43-A65A-B485EB1DD888}"/>
              </a:ext>
            </a:extLst>
          </p:cNvPr>
          <p:cNvSpPr txBox="1"/>
          <p:nvPr/>
        </p:nvSpPr>
        <p:spPr>
          <a:xfrm>
            <a:off x="296758" y="1680629"/>
            <a:ext cx="19465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tx1"/>
                </a:solidFill>
              </a:rPr>
              <a:t>1. Grafo architetturale fornito dai proprietari di Sock Shop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0FED7A-B6F8-8DF6-14D2-56CA1A6C37E5}"/>
              </a:ext>
            </a:extLst>
          </p:cNvPr>
          <p:cNvSpPr txBox="1"/>
          <p:nvPr/>
        </p:nvSpPr>
        <p:spPr>
          <a:xfrm>
            <a:off x="6777133" y="1334381"/>
            <a:ext cx="2288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2. GraphML in input letto da AMARI.</a:t>
            </a:r>
          </a:p>
          <a:p>
            <a:r>
              <a:rPr lang="it-IT" sz="1200" dirty="0">
                <a:solidFill>
                  <a:schemeClr val="tx1"/>
                </a:solidFill>
              </a:rPr>
              <a:t>Nodi visualizzati:</a:t>
            </a:r>
          </a:p>
          <a:p>
            <a:r>
              <a:rPr lang="it-IT" sz="1200" dirty="0">
                <a:solidFill>
                  <a:schemeClr val="tx1"/>
                </a:solidFill>
              </a:rPr>
              <a:t>0 = carts</a:t>
            </a:r>
          </a:p>
          <a:p>
            <a:r>
              <a:rPr lang="it-IT" sz="1200" dirty="0">
                <a:solidFill>
                  <a:schemeClr val="tx1"/>
                </a:solidFill>
              </a:rPr>
              <a:t>2 = orders</a:t>
            </a:r>
          </a:p>
          <a:p>
            <a:r>
              <a:rPr lang="it-IT" sz="1200" dirty="0">
                <a:solidFill>
                  <a:schemeClr val="tx1"/>
                </a:solidFill>
              </a:rPr>
              <a:t>5 = payment</a:t>
            </a:r>
          </a:p>
          <a:p>
            <a:r>
              <a:rPr lang="it-IT" sz="1200" dirty="0">
                <a:solidFill>
                  <a:schemeClr val="tx1"/>
                </a:solidFill>
              </a:rPr>
              <a:t>8 = shipping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DC2C28-89DB-CD14-319C-7FB5FD211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032" y="3370668"/>
            <a:ext cx="1945233" cy="16517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E0C780D-D347-6398-AE92-56CB49DF8459}"/>
              </a:ext>
            </a:extLst>
          </p:cNvPr>
          <p:cNvSpPr txBox="1"/>
          <p:nvPr/>
        </p:nvSpPr>
        <p:spPr>
          <a:xfrm>
            <a:off x="6182746" y="3377601"/>
            <a:ext cx="2477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3. Tramite il sistema di aggiunta, rimozione e modifica di AMARI</a:t>
            </a:r>
          </a:p>
          <a:p>
            <a:r>
              <a:rPr lang="it-IT" sz="1200" dirty="0">
                <a:solidFill>
                  <a:schemeClr val="tx1"/>
                </a:solidFill>
              </a:rPr>
              <a:t>Nuovi nodi aggiunti:</a:t>
            </a:r>
          </a:p>
          <a:p>
            <a:r>
              <a:rPr lang="it-IT" sz="1200" dirty="0">
                <a:solidFill>
                  <a:schemeClr val="tx1"/>
                </a:solidFill>
              </a:rPr>
              <a:t>10 = carts-db</a:t>
            </a:r>
          </a:p>
          <a:p>
            <a:r>
              <a:rPr lang="it-IT" sz="1200" dirty="0">
                <a:solidFill>
                  <a:schemeClr val="tx1"/>
                </a:solidFill>
              </a:rPr>
              <a:t>18 = orders-db</a:t>
            </a:r>
          </a:p>
          <a:p>
            <a:r>
              <a:rPr lang="it-IT" sz="1200" dirty="0">
                <a:solidFill>
                  <a:schemeClr val="tx1"/>
                </a:solidFill>
              </a:rPr>
              <a:t>12 = frontend</a:t>
            </a:r>
          </a:p>
          <a:p>
            <a:r>
              <a:rPr lang="it-IT" sz="1200" dirty="0">
                <a:solidFill>
                  <a:schemeClr val="tx1"/>
                </a:solidFill>
              </a:rPr>
              <a:t>14 = catalogue</a:t>
            </a:r>
          </a:p>
          <a:p>
            <a:r>
              <a:rPr lang="it-IT" sz="1200" dirty="0">
                <a:solidFill>
                  <a:schemeClr val="tx1"/>
                </a:solidFill>
              </a:rPr>
              <a:t>16 = catalogue-db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8F593C-C97C-9991-7288-41A58C3DD6F5}"/>
              </a:ext>
            </a:extLst>
          </p:cNvPr>
          <p:cNvSpPr txBox="1"/>
          <p:nvPr/>
        </p:nvSpPr>
        <p:spPr>
          <a:xfrm>
            <a:off x="3152569" y="2647315"/>
            <a:ext cx="3213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 dirty="0">
              <a:solidFill>
                <a:schemeClr val="tx1"/>
              </a:solidFill>
            </a:endParaRPr>
          </a:p>
          <a:p>
            <a:r>
              <a:rPr lang="it-IT" sz="1400" dirty="0">
                <a:solidFill>
                  <a:schemeClr val="tx1"/>
                </a:solidFill>
              </a:rPr>
              <a:t>Il Grafo 2 è evidentemente incompleto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507B82-7BC0-20B1-6245-2036F4BF7798}"/>
              </a:ext>
            </a:extLst>
          </p:cNvPr>
          <p:cNvSpPr txBox="1"/>
          <p:nvPr/>
        </p:nvSpPr>
        <p:spPr>
          <a:xfrm>
            <a:off x="484087" y="3399417"/>
            <a:ext cx="2366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Rispetto al grafo di partenza (Figura 2) sono stati </a:t>
            </a:r>
          </a:p>
          <a:p>
            <a:r>
              <a:rPr lang="it-IT" sz="1200" dirty="0">
                <a:solidFill>
                  <a:schemeClr val="tx1"/>
                </a:solidFill>
              </a:rPr>
              <a:t>modificati gli archi: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(0,2) → (2,0)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(0,8) → (2,8)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tx1"/>
                </a:solidFill>
              </a:rPr>
              <a:t>(0,5) → (2,5)</a:t>
            </a:r>
          </a:p>
          <a:p>
            <a:pPr>
              <a:buClr>
                <a:schemeClr val="tx1"/>
              </a:buClr>
            </a:pPr>
            <a:r>
              <a:rPr lang="it-IT" sz="1200" dirty="0">
                <a:solidFill>
                  <a:schemeClr val="tx1"/>
                </a:solidFill>
              </a:rPr>
              <a:t>Poi sono stati aggiunti tutti gli archi e nodi mancanti al punto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F3356F-06AF-60BA-DCB9-D14EC53A40CE}"/>
              </a:ext>
            </a:extLst>
          </p:cNvPr>
          <p:cNvSpPr txBox="1"/>
          <p:nvPr/>
        </p:nvSpPr>
        <p:spPr>
          <a:xfrm>
            <a:off x="8622281" y="4793372"/>
            <a:ext cx="443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8953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272A1-EC52-7284-0AE5-214B79FC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12" y="463414"/>
            <a:ext cx="8302976" cy="576000"/>
          </a:xfrm>
        </p:spPr>
        <p:txBody>
          <a:bodyPr/>
          <a:lstStyle/>
          <a:p>
            <a:r>
              <a:rPr lang="it-IT" dirty="0"/>
              <a:t>Esempio di rimozione di uno smell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3FE63E4-B111-35B6-47C6-6F8E0434CBBD}"/>
              </a:ext>
            </a:extLst>
          </p:cNvPr>
          <p:cNvCxnSpPr>
            <a:cxnSpLocks/>
          </p:cNvCxnSpPr>
          <p:nvPr/>
        </p:nvCxnSpPr>
        <p:spPr>
          <a:xfrm>
            <a:off x="4755573" y="1039414"/>
            <a:ext cx="0" cy="4054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7D95D6-C97C-38DC-D84C-AB426784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9" y="1213886"/>
            <a:ext cx="1542433" cy="133003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C35255-7D5A-D63B-731E-380E6073E0D1}"/>
              </a:ext>
            </a:extLst>
          </p:cNvPr>
          <p:cNvSpPr txBox="1"/>
          <p:nvPr/>
        </p:nvSpPr>
        <p:spPr>
          <a:xfrm>
            <a:off x="2285597" y="1444991"/>
            <a:ext cx="210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Struttura architetturale di un progetto sintetico con dipendenza ciclica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3CE7A1-2C3F-B50C-8F1A-6476CD9A9379}"/>
              </a:ext>
            </a:extLst>
          </p:cNvPr>
          <p:cNvSpPr txBox="1"/>
          <p:nvPr/>
        </p:nvSpPr>
        <p:spPr>
          <a:xfrm>
            <a:off x="420512" y="3314999"/>
            <a:ext cx="4279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Ciclo individuato sui nodi n1-n3.</a:t>
            </a:r>
          </a:p>
          <a:p>
            <a:endParaRPr lang="it-IT" sz="1200" dirty="0">
              <a:solidFill>
                <a:schemeClr val="tx1"/>
              </a:solidFill>
            </a:endParaRPr>
          </a:p>
          <a:p>
            <a:r>
              <a:rPr lang="it-IT" sz="1200" dirty="0">
                <a:solidFill>
                  <a:schemeClr val="tx1"/>
                </a:solidFill>
              </a:rPr>
              <a:t>1. Eliminazione arco diretto (n3,n1)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94BC7FC-EED8-3C77-F10D-6F74E82E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9" y="2646501"/>
            <a:ext cx="4029638" cy="57158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3626696-3CC8-5006-1212-443F582B3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68"/>
          <a:stretch/>
        </p:blipFill>
        <p:spPr>
          <a:xfrm>
            <a:off x="480711" y="4058248"/>
            <a:ext cx="4150034" cy="34505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3ACE8F7-DD45-7A63-C0A1-5801C4593804}"/>
              </a:ext>
            </a:extLst>
          </p:cNvPr>
          <p:cNvSpPr txBox="1"/>
          <p:nvPr/>
        </p:nvSpPr>
        <p:spPr>
          <a:xfrm>
            <a:off x="4880402" y="1213886"/>
            <a:ext cx="247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2. Aggiunta nodo n6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D3C373-390E-CCD1-8F22-AD5748EBA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600" y="1513836"/>
            <a:ext cx="4029638" cy="508643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9A7C15E-7593-518F-9F23-47231CA8E7CE}"/>
              </a:ext>
            </a:extLst>
          </p:cNvPr>
          <p:cNvSpPr txBox="1"/>
          <p:nvPr/>
        </p:nvSpPr>
        <p:spPr>
          <a:xfrm>
            <a:off x="4880402" y="2045430"/>
            <a:ext cx="376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3.Aggiunta arco diretto (n3,n6)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4855E65-B858-D04E-A897-E26E3DBF5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600" y="2344814"/>
            <a:ext cx="4025790" cy="60337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70F9156E-EE8F-AF4C-261C-09C9BAA98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402" y="4403305"/>
            <a:ext cx="4196355" cy="42615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85EB739A-4B8B-B403-E36D-3D39E6081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921" y="3080140"/>
            <a:ext cx="1406546" cy="1191212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27173F6-A8EA-2DEF-F69A-003F5B3470D9}"/>
              </a:ext>
            </a:extLst>
          </p:cNvPr>
          <p:cNvSpPr txBox="1"/>
          <p:nvPr/>
        </p:nvSpPr>
        <p:spPr>
          <a:xfrm>
            <a:off x="6543222" y="3351895"/>
            <a:ext cx="210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Struttura architetturale di un progetto sintetico senza la dipendenza ciclica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76FB23-562C-1332-5DAB-65443539F713}"/>
              </a:ext>
            </a:extLst>
          </p:cNvPr>
          <p:cNvSpPr txBox="1"/>
          <p:nvPr/>
        </p:nvSpPr>
        <p:spPr>
          <a:xfrm>
            <a:off x="8646053" y="4780429"/>
            <a:ext cx="38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0471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9"/>
          <p:cNvSpPr txBox="1">
            <a:spLocks noGrp="1"/>
          </p:cNvSpPr>
          <p:nvPr>
            <p:ph type="title" idx="4294967295"/>
          </p:nvPr>
        </p:nvSpPr>
        <p:spPr>
          <a:xfrm>
            <a:off x="1403333" y="586846"/>
            <a:ext cx="7048500" cy="481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bg1"/>
                </a:solidFill>
                <a:latin typeface="Montserrat Black"/>
                <a:sym typeface="Arial"/>
              </a:rPr>
              <a:t>Conclusioni</a:t>
            </a:r>
            <a:endParaRPr sz="3200" dirty="0">
              <a:solidFill>
                <a:schemeClr val="bg1"/>
              </a:solidFill>
              <a:latin typeface="Montserrat Black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421D3D-932E-16B8-F2BE-88D6FCC891AD}"/>
              </a:ext>
            </a:extLst>
          </p:cNvPr>
          <p:cNvSpPr txBox="1"/>
          <p:nvPr/>
        </p:nvSpPr>
        <p:spPr>
          <a:xfrm>
            <a:off x="1403333" y="1540922"/>
            <a:ext cx="6337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AMARI offre la possibilità di lavorare alla ricostruzione e rimozione di tre tipologie di smells (NAG, CD e SP) riconoscendone le caratteristiche nei grafi di sistemi a microservizi.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In totale sono stati analizzati due progetti open-source(Sock Shop e Online Boutique) e un progetto sintetico.</a:t>
            </a:r>
          </a:p>
          <a:p>
            <a:pPr>
              <a:buClr>
                <a:schemeClr val="bg1"/>
              </a:buClr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AMARI garantisce compatibilità in output, con qualsiasi strumento software che utilizzi file input in formato JSON(Zipkin V2), e in input con qualsiasi strumento software che utilizzi file output in formato GraphML.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956521-0DDA-D93F-B34B-C70D8AF37DD3}"/>
              </a:ext>
            </a:extLst>
          </p:cNvPr>
          <p:cNvSpPr txBox="1"/>
          <p:nvPr/>
        </p:nvSpPr>
        <p:spPr>
          <a:xfrm>
            <a:off x="8646459" y="4780429"/>
            <a:ext cx="38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1C921EA-B8ED-E11A-37C1-29BEB8784CBE}"/>
              </a:ext>
            </a:extLst>
          </p:cNvPr>
          <p:cNvSpPr/>
          <p:nvPr/>
        </p:nvSpPr>
        <p:spPr>
          <a:xfrm>
            <a:off x="6255637" y="3338642"/>
            <a:ext cx="2484951" cy="9144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A6786F5-7234-5CF1-B05E-E1C9695D9CE9}"/>
              </a:ext>
            </a:extLst>
          </p:cNvPr>
          <p:cNvSpPr/>
          <p:nvPr/>
        </p:nvSpPr>
        <p:spPr>
          <a:xfrm>
            <a:off x="3255419" y="1687606"/>
            <a:ext cx="2706469" cy="219187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EFE9CB3-CF87-3234-AB54-507D7F965AB1}"/>
              </a:ext>
            </a:extLst>
          </p:cNvPr>
          <p:cNvSpPr/>
          <p:nvPr/>
        </p:nvSpPr>
        <p:spPr>
          <a:xfrm>
            <a:off x="479835" y="1577239"/>
            <a:ext cx="2023200" cy="9144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9" name="Google Shape;1279;p46"/>
          <p:cNvSpPr txBox="1">
            <a:spLocks noGrp="1"/>
          </p:cNvSpPr>
          <p:nvPr>
            <p:ph type="title" idx="4294967295"/>
          </p:nvPr>
        </p:nvSpPr>
        <p:spPr>
          <a:xfrm>
            <a:off x="720725" y="553286"/>
            <a:ext cx="7702550" cy="57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Montserrat Black"/>
              </a:rPr>
              <a:t>Sviluppi futuri</a:t>
            </a:r>
            <a:endParaRPr sz="320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4AC2DE-D9B2-6893-5D6D-62CFC2DEF369}"/>
              </a:ext>
            </a:extLst>
          </p:cNvPr>
          <p:cNvSpPr txBox="1"/>
          <p:nvPr/>
        </p:nvSpPr>
        <p:spPr>
          <a:xfrm>
            <a:off x="3515566" y="1755818"/>
            <a:ext cx="22994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Implementare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</a:rPr>
              <a:t>l’analisi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per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</a:rPr>
              <a:t>altri smells architetturali come ad esempio(in ordine di complessità decrescente per difficoltà):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Wrong Cuts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Hard-Coded Endpoints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API Versioning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Shared Libraries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Mega Services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24BE96-1310-09E0-C256-CC47CEEAE245}"/>
              </a:ext>
            </a:extLst>
          </p:cNvPr>
          <p:cNvSpPr txBox="1"/>
          <p:nvPr/>
        </p:nvSpPr>
        <p:spPr>
          <a:xfrm>
            <a:off x="390658" y="1711273"/>
            <a:ext cx="21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Personalizzazione del pattern chiave valore nel JSON prodotto da AMARI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F5EC64-B92C-C205-EBAE-B46876CEFE94}"/>
              </a:ext>
            </a:extLst>
          </p:cNvPr>
          <p:cNvSpPr txBox="1"/>
          <p:nvPr/>
        </p:nvSpPr>
        <p:spPr>
          <a:xfrm>
            <a:off x="6350484" y="3472676"/>
            <a:ext cx="229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Implementazione di una interfaccia grafica per facilitare l’interazione con AMARI</a:t>
            </a:r>
          </a:p>
        </p:txBody>
      </p:sp>
      <p:sp>
        <p:nvSpPr>
          <p:cNvPr id="7" name="Freccia angolare in su 6">
            <a:extLst>
              <a:ext uri="{FF2B5EF4-FFF2-40B4-BE49-F238E27FC236}">
                <a16:creationId xmlns:a16="http://schemas.microsoft.com/office/drawing/2014/main" id="{3224DDFB-7DE0-15F2-B0B6-9E516C561DCC}"/>
              </a:ext>
            </a:extLst>
          </p:cNvPr>
          <p:cNvSpPr/>
          <p:nvPr/>
        </p:nvSpPr>
        <p:spPr>
          <a:xfrm rot="10800000" flipH="1">
            <a:off x="5961888" y="2472152"/>
            <a:ext cx="1838641" cy="866490"/>
          </a:xfrm>
          <a:prstGeom prst="bentUpArrow">
            <a:avLst>
              <a:gd name="adj1" fmla="val 25000"/>
              <a:gd name="adj2" fmla="val 24597"/>
              <a:gd name="adj3" fmla="val 25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522A9A74-7DC2-2062-8D0D-6978AA86A28A}"/>
              </a:ext>
            </a:extLst>
          </p:cNvPr>
          <p:cNvSpPr/>
          <p:nvPr/>
        </p:nvSpPr>
        <p:spPr>
          <a:xfrm rot="5400000">
            <a:off x="2208073" y="2200208"/>
            <a:ext cx="737840" cy="1329779"/>
          </a:xfrm>
          <a:prstGeom prst="bentUpArrow">
            <a:avLst>
              <a:gd name="adj1" fmla="val 25000"/>
              <a:gd name="adj2" fmla="val 24597"/>
              <a:gd name="adj3" fmla="val 25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A73DDE-A87A-584B-3C83-796FE74A75D8}"/>
              </a:ext>
            </a:extLst>
          </p:cNvPr>
          <p:cNvSpPr txBox="1"/>
          <p:nvPr/>
        </p:nvSpPr>
        <p:spPr>
          <a:xfrm>
            <a:off x="8645739" y="4780429"/>
            <a:ext cx="383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717722-0220-A98E-0DFF-9FA036F2A526}"/>
              </a:ext>
            </a:extLst>
          </p:cNvPr>
          <p:cNvSpPr txBox="1"/>
          <p:nvPr/>
        </p:nvSpPr>
        <p:spPr>
          <a:xfrm>
            <a:off x="571500" y="803951"/>
            <a:ext cx="800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Grazie per l’attenzione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D3F223-2420-B9F7-5D8E-EECAEFD56340}"/>
              </a:ext>
            </a:extLst>
          </p:cNvPr>
          <p:cNvSpPr txBox="1"/>
          <p:nvPr/>
        </p:nvSpPr>
        <p:spPr>
          <a:xfrm>
            <a:off x="1769918" y="2158619"/>
            <a:ext cx="5604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latin typeface="Segoe UI Variable Small Semibol" pitchFamily="2" charset="0"/>
                <a:ea typeface="BIZ UDGothic" panose="020B0400000000000000" pitchFamily="33" charset="-128"/>
              </a:rPr>
              <a:t>Francesco Ambrogio Marinoni</a:t>
            </a:r>
          </a:p>
          <a:p>
            <a:pPr algn="ctr"/>
            <a:endParaRPr lang="it-IT" sz="1800" dirty="0">
              <a:solidFill>
                <a:schemeClr val="bg1"/>
              </a:solidFill>
              <a:latin typeface="Segoe UI Variable Small Semibol" pitchFamily="2" charset="0"/>
              <a:ea typeface="BIZ UDGothic" panose="020B0400000000000000" pitchFamily="33" charset="-128"/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Segoe UI Variable Small Semibol" pitchFamily="2" charset="0"/>
                <a:ea typeface="BIZ UDGothic" panose="020B0400000000000000" pitchFamily="33" charset="-128"/>
              </a:rPr>
              <a:t>Matricola 869276</a:t>
            </a:r>
          </a:p>
          <a:p>
            <a:pPr algn="ctr"/>
            <a:endParaRPr lang="it-IT" sz="1800" dirty="0">
              <a:solidFill>
                <a:schemeClr val="bg1"/>
              </a:solidFill>
              <a:latin typeface="Segoe UI Variable Small Semibol" pitchFamily="2" charset="0"/>
              <a:ea typeface="BIZ UDGothic" panose="020B0400000000000000" pitchFamily="33" charset="-128"/>
            </a:endParaRPr>
          </a:p>
          <a:p>
            <a:pPr algn="ctr"/>
            <a:endParaRPr lang="it-IT" sz="1800" dirty="0">
              <a:solidFill>
                <a:schemeClr val="bg1"/>
              </a:solidFill>
              <a:latin typeface="Segoe UI Variable Small Semibol" pitchFamily="2" charset="0"/>
              <a:ea typeface="BIZ UDGothic" panose="020B0400000000000000" pitchFamily="33" charset="-128"/>
            </a:endParaRPr>
          </a:p>
          <a:p>
            <a:pPr algn="ctr"/>
            <a:endParaRPr lang="it-IT" sz="1800" dirty="0">
              <a:solidFill>
                <a:schemeClr val="bg1"/>
              </a:solidFill>
              <a:latin typeface="Segoe UI Variable Small Semibol" pitchFamily="2" charset="0"/>
              <a:ea typeface="BIZ UDGothic" panose="020B0400000000000000" pitchFamily="33" charset="-128"/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Segoe UI Variable Small Semibol" pitchFamily="2" charset="0"/>
                <a:ea typeface="BIZ UDGothic" panose="020B0400000000000000" pitchFamily="33" charset="-128"/>
              </a:rPr>
              <a:t>Anno accademico 2022 – 2023</a:t>
            </a:r>
          </a:p>
          <a:p>
            <a:pPr algn="ctr"/>
            <a:endParaRPr lang="it-IT" sz="1800" dirty="0">
              <a:solidFill>
                <a:schemeClr val="bg1"/>
              </a:solidFill>
              <a:latin typeface="Segoe UI Variable Small Semibol" pitchFamily="2" charset="0"/>
              <a:ea typeface="BIZ UDGothic" panose="020B0400000000000000" pitchFamily="33" charset="-128"/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  <a:latin typeface="Segoe UI Variable Small Semibol" pitchFamily="2" charset="0"/>
                <a:ea typeface="BIZ UDGothic" panose="020B0400000000000000" pitchFamily="33" charset="-128"/>
              </a:rPr>
              <a:t>24 Ottobre 2023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3FCA898B-8850-8565-3F96-2C2B3BD695C0}"/>
              </a:ext>
            </a:extLst>
          </p:cNvPr>
          <p:cNvSpPr/>
          <p:nvPr/>
        </p:nvSpPr>
        <p:spPr>
          <a:xfrm>
            <a:off x="571500" y="2984881"/>
            <a:ext cx="1451698" cy="14770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C2C9FB8-E275-2008-F9BD-5305DF710FD5}"/>
              </a:ext>
            </a:extLst>
          </p:cNvPr>
          <p:cNvSpPr/>
          <p:nvPr/>
        </p:nvSpPr>
        <p:spPr>
          <a:xfrm>
            <a:off x="7120802" y="2984881"/>
            <a:ext cx="1451698" cy="14770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D518651-2E9A-3CC5-CC68-5C6B5534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0" y="3185808"/>
            <a:ext cx="1005657" cy="107517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E335902-DD2F-9A41-A140-F50A46DD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02" y="3014974"/>
            <a:ext cx="1479602" cy="14796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90B1C8-69F0-F6B0-9DD9-90619C9C93CF}"/>
              </a:ext>
            </a:extLst>
          </p:cNvPr>
          <p:cNvSpPr txBox="1"/>
          <p:nvPr/>
        </p:nvSpPr>
        <p:spPr>
          <a:xfrm>
            <a:off x="8600405" y="4780429"/>
            <a:ext cx="42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3882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E09FDF-DA2C-0889-83D2-3D3EF456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11C8E2-36F9-FE04-2F8D-A30EF550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60600"/>
            <a:ext cx="7704000" cy="31668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2"/>
                </a:solidFill>
              </a:rPr>
              <a:t>Introduzione ad AMARI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Descrizione dei sistemi a microservizi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2"/>
                </a:solidFill>
              </a:rPr>
              <a:t>Descrizione grafi e correlazione con i sistemi a microservizi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GraphML e JSON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2"/>
                </a:solidFill>
              </a:rPr>
              <a:t>Microservice smells(MS) trattati da AMARI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Esempi di progetti analizzati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2"/>
                </a:solidFill>
              </a:rPr>
              <a:t>Conclusioni e 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FBA69B-D9D7-47ED-2AF1-00CE52513AEE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486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e 44">
            <a:extLst>
              <a:ext uri="{FF2B5EF4-FFF2-40B4-BE49-F238E27FC236}">
                <a16:creationId xmlns:a16="http://schemas.microsoft.com/office/drawing/2014/main" id="{85C02CE4-0523-FC41-A5DF-DBA35C41D6A4}"/>
              </a:ext>
            </a:extLst>
          </p:cNvPr>
          <p:cNvSpPr/>
          <p:nvPr/>
        </p:nvSpPr>
        <p:spPr>
          <a:xfrm>
            <a:off x="223254" y="2793782"/>
            <a:ext cx="1205348" cy="9559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C954C21B-3C8F-538C-D453-2571F0F3F112}"/>
              </a:ext>
            </a:extLst>
          </p:cNvPr>
          <p:cNvSpPr/>
          <p:nvPr/>
        </p:nvSpPr>
        <p:spPr>
          <a:xfrm>
            <a:off x="3101637" y="1530756"/>
            <a:ext cx="1205348" cy="9559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182647B-5B11-EB66-A76C-37C237F8273A}"/>
              </a:ext>
            </a:extLst>
          </p:cNvPr>
          <p:cNvSpPr/>
          <p:nvPr/>
        </p:nvSpPr>
        <p:spPr>
          <a:xfrm>
            <a:off x="1893038" y="2797133"/>
            <a:ext cx="1205348" cy="9559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1408ADC-4E5A-CDB8-6DFF-7E4D751586AD}"/>
              </a:ext>
            </a:extLst>
          </p:cNvPr>
          <p:cNvSpPr/>
          <p:nvPr/>
        </p:nvSpPr>
        <p:spPr>
          <a:xfrm>
            <a:off x="4457233" y="2395510"/>
            <a:ext cx="2228464" cy="95596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A6755F-FC80-251E-E6C6-31B73AC05A9B}"/>
              </a:ext>
            </a:extLst>
          </p:cNvPr>
          <p:cNvSpPr txBox="1"/>
          <p:nvPr/>
        </p:nvSpPr>
        <p:spPr>
          <a:xfrm>
            <a:off x="5712414" y="2028341"/>
            <a:ext cx="194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AMARI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85D2F79-5F46-B224-B52D-73CE6F217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733" y="2734833"/>
            <a:ext cx="2230583" cy="5006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C9C98C-C95A-2433-6CA2-A4915A2DE500}"/>
              </a:ext>
            </a:extLst>
          </p:cNvPr>
          <p:cNvSpPr txBox="1"/>
          <p:nvPr/>
        </p:nvSpPr>
        <p:spPr>
          <a:xfrm>
            <a:off x="4862477" y="2449666"/>
            <a:ext cx="1454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GraphML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A979DD-5CBD-931A-8EA5-9D23DDCC981D}"/>
              </a:ext>
            </a:extLst>
          </p:cNvPr>
          <p:cNvSpPr/>
          <p:nvPr/>
        </p:nvSpPr>
        <p:spPr>
          <a:xfrm>
            <a:off x="6685696" y="2395510"/>
            <a:ext cx="2230582" cy="95596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E8321B-4200-5FAC-8342-88E65541C176}"/>
              </a:ext>
            </a:extLst>
          </p:cNvPr>
          <p:cNvSpPr txBox="1"/>
          <p:nvPr/>
        </p:nvSpPr>
        <p:spPr>
          <a:xfrm>
            <a:off x="7127697" y="2452275"/>
            <a:ext cx="1454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JSON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910BB3F-F732-91E5-FF17-73B2A5F4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75" y="2721396"/>
            <a:ext cx="502599" cy="5006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7093ED2-32FC-9149-6429-9BB0DD85D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513" y="2622605"/>
            <a:ext cx="1402771" cy="701386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65966F1E-9DAB-D14A-8664-7E0B37D9E9A3}"/>
              </a:ext>
            </a:extLst>
          </p:cNvPr>
          <p:cNvSpPr/>
          <p:nvPr/>
        </p:nvSpPr>
        <p:spPr>
          <a:xfrm>
            <a:off x="302731" y="1610927"/>
            <a:ext cx="1053164" cy="78278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931A115-0A6F-2829-338B-E4747345B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863" y="2855978"/>
            <a:ext cx="609600" cy="6096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F90F373-1088-88AD-BB24-A2B2C281D034}"/>
              </a:ext>
            </a:extLst>
          </p:cNvPr>
          <p:cNvSpPr txBox="1"/>
          <p:nvPr/>
        </p:nvSpPr>
        <p:spPr>
          <a:xfrm>
            <a:off x="2167568" y="3465578"/>
            <a:ext cx="666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Aroma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83DFADE-9AC7-7BD6-923C-096A44B4F3CF}"/>
              </a:ext>
            </a:extLst>
          </p:cNvPr>
          <p:cNvCxnSpPr>
            <a:cxnSpLocks/>
            <a:stCxn id="18" idx="4"/>
            <a:endCxn id="45" idx="0"/>
          </p:cNvCxnSpPr>
          <p:nvPr/>
        </p:nvCxnSpPr>
        <p:spPr>
          <a:xfrm flipH="1">
            <a:off x="825928" y="2393708"/>
            <a:ext cx="3385" cy="40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>
            <a:extLst>
              <a:ext uri="{FF2B5EF4-FFF2-40B4-BE49-F238E27FC236}">
                <a16:creationId xmlns:a16="http://schemas.microsoft.com/office/drawing/2014/main" id="{C7A2BE43-C476-FD71-72E4-7CAD00566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7470" y="1488345"/>
            <a:ext cx="798915" cy="798915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C4722FF-1A73-E1FA-F79D-01E92AB0CC9B}"/>
              </a:ext>
            </a:extLst>
          </p:cNvPr>
          <p:cNvSpPr txBox="1"/>
          <p:nvPr/>
        </p:nvSpPr>
        <p:spPr>
          <a:xfrm>
            <a:off x="3317248" y="2182895"/>
            <a:ext cx="759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GraphML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AA5E652-1830-6A5F-647B-A0C75637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07" y="3025778"/>
            <a:ext cx="785042" cy="392521"/>
          </a:xfrm>
          <a:prstGeom prst="rect">
            <a:avLst/>
          </a:prstGeom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1EF1BB9-DEAF-AEE4-C10D-168C0CE9EB7C}"/>
              </a:ext>
            </a:extLst>
          </p:cNvPr>
          <p:cNvSpPr txBox="1"/>
          <p:nvPr/>
        </p:nvSpPr>
        <p:spPr>
          <a:xfrm>
            <a:off x="564168" y="3330106"/>
            <a:ext cx="759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JSON</a:t>
            </a:r>
          </a:p>
        </p:txBody>
      </p: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BCB02D70-6688-B443-BCED-32158F13314F}"/>
              </a:ext>
            </a:extLst>
          </p:cNvPr>
          <p:cNvCxnSpPr>
            <a:cxnSpLocks/>
            <a:stCxn id="38" idx="6"/>
            <a:endCxn id="3" idx="0"/>
          </p:cNvCxnSpPr>
          <p:nvPr/>
        </p:nvCxnSpPr>
        <p:spPr>
          <a:xfrm>
            <a:off x="4306985" y="2008738"/>
            <a:ext cx="1264480" cy="38677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e 64">
            <a:extLst>
              <a:ext uri="{FF2B5EF4-FFF2-40B4-BE49-F238E27FC236}">
                <a16:creationId xmlns:a16="http://schemas.microsoft.com/office/drawing/2014/main" id="{0923A2D6-7495-BE64-818B-72D22B4FF72E}"/>
              </a:ext>
            </a:extLst>
          </p:cNvPr>
          <p:cNvSpPr/>
          <p:nvPr/>
        </p:nvSpPr>
        <p:spPr>
          <a:xfrm>
            <a:off x="4366117" y="3817132"/>
            <a:ext cx="1205348" cy="9559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126C62A5-9A83-B666-C842-69D58C2BD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270" y="4049128"/>
            <a:ext cx="785042" cy="392521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913761F-674A-AE53-C91F-AD5E46DF1D10}"/>
              </a:ext>
            </a:extLst>
          </p:cNvPr>
          <p:cNvSpPr txBox="1"/>
          <p:nvPr/>
        </p:nvSpPr>
        <p:spPr>
          <a:xfrm>
            <a:off x="4707031" y="4353456"/>
            <a:ext cx="759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JSON</a:t>
            </a:r>
          </a:p>
        </p:txBody>
      </p: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EFB8A6F8-37B5-6CBC-29D4-9413F134B0C3}"/>
              </a:ext>
            </a:extLst>
          </p:cNvPr>
          <p:cNvCxnSpPr>
            <a:cxnSpLocks/>
            <a:stCxn id="5" idx="2"/>
            <a:endCxn id="65" idx="6"/>
          </p:cNvCxnSpPr>
          <p:nvPr/>
        </p:nvCxnSpPr>
        <p:spPr>
          <a:xfrm rot="5400000">
            <a:off x="6214406" y="2708533"/>
            <a:ext cx="943640" cy="22295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FEA91B15-9BD1-5D2D-A6E6-4C4ADB776F0A}"/>
              </a:ext>
            </a:extLst>
          </p:cNvPr>
          <p:cNvCxnSpPr>
            <a:cxnSpLocks/>
            <a:stCxn id="65" idx="2"/>
            <a:endCxn id="21" idx="4"/>
          </p:cNvCxnSpPr>
          <p:nvPr/>
        </p:nvCxnSpPr>
        <p:spPr>
          <a:xfrm rot="10800000">
            <a:off x="2495713" y="3753098"/>
            <a:ext cx="1870405" cy="54201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a gomito 80">
            <a:extLst>
              <a:ext uri="{FF2B5EF4-FFF2-40B4-BE49-F238E27FC236}">
                <a16:creationId xmlns:a16="http://schemas.microsoft.com/office/drawing/2014/main" id="{D6C0A238-D077-FF01-784A-F678D95649B8}"/>
              </a:ext>
            </a:extLst>
          </p:cNvPr>
          <p:cNvCxnSpPr>
            <a:cxnSpLocks/>
            <a:stCxn id="21" idx="6"/>
            <a:endCxn id="38" idx="4"/>
          </p:cNvCxnSpPr>
          <p:nvPr/>
        </p:nvCxnSpPr>
        <p:spPr>
          <a:xfrm flipV="1">
            <a:off x="3098386" y="2486720"/>
            <a:ext cx="605925" cy="7883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728;p23">
            <a:extLst>
              <a:ext uri="{FF2B5EF4-FFF2-40B4-BE49-F238E27FC236}">
                <a16:creationId xmlns:a16="http://schemas.microsoft.com/office/drawing/2014/main" id="{735B2570-BB36-D66A-7E88-F1679289F4E7}"/>
              </a:ext>
            </a:extLst>
          </p:cNvPr>
          <p:cNvSpPr txBox="1">
            <a:spLocks/>
          </p:cNvSpPr>
          <p:nvPr/>
        </p:nvSpPr>
        <p:spPr>
          <a:xfrm>
            <a:off x="463880" y="145292"/>
            <a:ext cx="8416298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AMARI</a:t>
            </a:r>
            <a:r>
              <a:rPr lang="it-IT" dirty="0"/>
              <a:t>: an </a:t>
            </a:r>
            <a:r>
              <a:rPr lang="en-US" dirty="0">
                <a:solidFill>
                  <a:schemeClr val="bg2"/>
                </a:solidFill>
              </a:rPr>
              <a:t>Automatic Microservices Architecture Refactoring Instrument</a:t>
            </a:r>
            <a:endParaRPr lang="it-IT" sz="2400" dirty="0">
              <a:solidFill>
                <a:schemeClr val="bg2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0AF6A07-DC59-4633-E089-C680108C9835}"/>
              </a:ext>
            </a:extLst>
          </p:cNvPr>
          <p:cNvCxnSpPr>
            <a:stCxn id="45" idx="6"/>
            <a:endCxn id="21" idx="2"/>
          </p:cNvCxnSpPr>
          <p:nvPr/>
        </p:nvCxnSpPr>
        <p:spPr>
          <a:xfrm>
            <a:off x="1428602" y="3271764"/>
            <a:ext cx="464436" cy="3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B3857D-E178-35AF-286F-DAB2349FD67B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996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 txBox="1">
            <a:spLocks noGrp="1"/>
          </p:cNvSpPr>
          <p:nvPr>
            <p:ph type="title"/>
          </p:nvPr>
        </p:nvSpPr>
        <p:spPr>
          <a:xfrm>
            <a:off x="720000" y="1319788"/>
            <a:ext cx="7704000" cy="6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SISTEMI A MICROSERVIZI</a:t>
            </a:r>
            <a:endParaRPr dirty="0"/>
          </a:p>
        </p:txBody>
      </p:sp>
      <p:sp>
        <p:nvSpPr>
          <p:cNvPr id="543" name="Google Shape;543;p16"/>
          <p:cNvSpPr txBox="1">
            <a:spLocks noGrp="1"/>
          </p:cNvSpPr>
          <p:nvPr>
            <p:ph type="body" idx="1"/>
          </p:nvPr>
        </p:nvSpPr>
        <p:spPr>
          <a:xfrm>
            <a:off x="720000" y="2264672"/>
            <a:ext cx="7704000" cy="1377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it-IT" dirty="0"/>
              <a:t>I sistemi a microservizi sono un'architettura software in cui le applicazioni vengono suddivise in piccoli servizi </a:t>
            </a:r>
            <a:r>
              <a:rPr lang="it-IT" b="1" dirty="0">
                <a:solidFill>
                  <a:schemeClr val="bg2"/>
                </a:solidFill>
              </a:rPr>
              <a:t>indipendenti</a:t>
            </a:r>
            <a:r>
              <a:rPr lang="it-IT" dirty="0"/>
              <a:t>, ognuno con una sua specifica funzionalità, facilitando la </a:t>
            </a:r>
            <a:r>
              <a:rPr lang="it-IT" b="1" dirty="0">
                <a:solidFill>
                  <a:schemeClr val="bg2"/>
                </a:solidFill>
              </a:rPr>
              <a:t>scalabilità</a:t>
            </a:r>
            <a:r>
              <a:rPr lang="it-IT" dirty="0"/>
              <a:t> e la </a:t>
            </a:r>
            <a:r>
              <a:rPr lang="it-IT" b="1" dirty="0">
                <a:solidFill>
                  <a:schemeClr val="bg2"/>
                </a:solidFill>
              </a:rPr>
              <a:t>manutenzione</a:t>
            </a:r>
            <a:r>
              <a:rPr lang="it-IT" dirty="0"/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endParaRPr lang="it-IT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it-IT" dirty="0"/>
              <a:t>Questi servizi comunicano tra loro tramite API e possono essere sviluppati, distribuiti e aggiornati in modo autonomo.</a:t>
            </a:r>
          </a:p>
        </p:txBody>
      </p:sp>
      <p:pic>
        <p:nvPicPr>
          <p:cNvPr id="550" name="Google Shape;550;p1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EB37DC-B9FD-AE79-3632-4E58224239D2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e 29">
            <a:extLst>
              <a:ext uri="{FF2B5EF4-FFF2-40B4-BE49-F238E27FC236}">
                <a16:creationId xmlns:a16="http://schemas.microsoft.com/office/drawing/2014/main" id="{C978F8EE-38E2-7441-E049-8EB7034EA000}"/>
              </a:ext>
            </a:extLst>
          </p:cNvPr>
          <p:cNvSpPr/>
          <p:nvPr/>
        </p:nvSpPr>
        <p:spPr>
          <a:xfrm>
            <a:off x="5703024" y="1676118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E855803-4FFA-64E0-8934-C56ED12AC55F}"/>
              </a:ext>
            </a:extLst>
          </p:cNvPr>
          <p:cNvSpPr/>
          <p:nvPr/>
        </p:nvSpPr>
        <p:spPr>
          <a:xfrm>
            <a:off x="2101717" y="3928381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5495AC-2E0E-15B4-D0F4-41A3BF099B9A}"/>
              </a:ext>
            </a:extLst>
          </p:cNvPr>
          <p:cNvSpPr txBox="1"/>
          <p:nvPr/>
        </p:nvSpPr>
        <p:spPr>
          <a:xfrm>
            <a:off x="1967686" y="3945814"/>
            <a:ext cx="1605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Migliore isolamento dei problemi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B274C33F-984C-0BEF-EF30-95DC554A245F}"/>
              </a:ext>
            </a:extLst>
          </p:cNvPr>
          <p:cNvSpPr/>
          <p:nvPr/>
        </p:nvSpPr>
        <p:spPr>
          <a:xfrm>
            <a:off x="1494250" y="2809319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EA41229-0758-2503-3568-D3F39461F1AB}"/>
              </a:ext>
            </a:extLst>
          </p:cNvPr>
          <p:cNvSpPr/>
          <p:nvPr/>
        </p:nvSpPr>
        <p:spPr>
          <a:xfrm>
            <a:off x="2096621" y="1676118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5" name="Google Shape;555;p17"/>
          <p:cNvSpPr txBox="1">
            <a:spLocks noGrp="1"/>
          </p:cNvSpPr>
          <p:nvPr>
            <p:ph type="title"/>
          </p:nvPr>
        </p:nvSpPr>
        <p:spPr>
          <a:xfrm>
            <a:off x="715092" y="629273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Caratteristiche sistemi a microservizi</a:t>
            </a:r>
            <a:endParaRPr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1A5A4-E9F3-0EE5-3E57-8AF6585F3EED}"/>
              </a:ext>
            </a:extLst>
          </p:cNvPr>
          <p:cNvSpPr txBox="1"/>
          <p:nvPr/>
        </p:nvSpPr>
        <p:spPr>
          <a:xfrm>
            <a:off x="2089434" y="1945036"/>
            <a:ext cx="132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0" dirty="0">
                <a:solidFill>
                  <a:srgbClr val="D1D5DB"/>
                </a:solidFill>
                <a:effectLst/>
                <a:latin typeface="Söhne"/>
              </a:rPr>
              <a:t>Scalabilità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2D559A-EB8D-DB45-9C88-FC3972878A37}"/>
              </a:ext>
            </a:extLst>
          </p:cNvPr>
          <p:cNvSpPr txBox="1"/>
          <p:nvPr/>
        </p:nvSpPr>
        <p:spPr>
          <a:xfrm>
            <a:off x="1405029" y="2962247"/>
            <a:ext cx="151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Agilità nello sviluppo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14F785-2FAF-9935-083E-A44728EB5C7A}"/>
              </a:ext>
            </a:extLst>
          </p:cNvPr>
          <p:cNvSpPr txBox="1"/>
          <p:nvPr/>
        </p:nvSpPr>
        <p:spPr>
          <a:xfrm>
            <a:off x="5858392" y="1944682"/>
            <a:ext cx="102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Resilienza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3978831-D9A0-492A-70AA-F0B5EA7FB691}"/>
              </a:ext>
            </a:extLst>
          </p:cNvPr>
          <p:cNvSpPr/>
          <p:nvPr/>
        </p:nvSpPr>
        <p:spPr>
          <a:xfrm>
            <a:off x="3701325" y="2861045"/>
            <a:ext cx="1741350" cy="7389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  <a:cs typeface="Arial"/>
              </a:rPr>
              <a:t>SISTEMI A MICROSERVIZI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3563C52-FC3E-D7CE-3FDA-F5743309A861}"/>
              </a:ext>
            </a:extLst>
          </p:cNvPr>
          <p:cNvCxnSpPr>
            <a:cxnSpLocks/>
            <a:stCxn id="28" idx="2"/>
            <a:endCxn id="23" idx="3"/>
          </p:cNvCxnSpPr>
          <p:nvPr/>
        </p:nvCxnSpPr>
        <p:spPr>
          <a:xfrm flipH="1" flipV="1">
            <a:off x="5442675" y="3230498"/>
            <a:ext cx="870480" cy="24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31401B0-AC92-B626-FACE-1AE9703C548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437156" y="3579020"/>
            <a:ext cx="562610" cy="4829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A56C3A3-9F92-13CF-3FF9-52526B39F2C1}"/>
              </a:ext>
            </a:extLst>
          </p:cNvPr>
          <p:cNvCxnSpPr>
            <a:cxnSpLocks/>
            <a:stCxn id="15" idx="0"/>
            <a:endCxn id="23" idx="2"/>
          </p:cNvCxnSpPr>
          <p:nvPr/>
        </p:nvCxnSpPr>
        <p:spPr>
          <a:xfrm flipV="1">
            <a:off x="4567092" y="3599951"/>
            <a:ext cx="4908" cy="3382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Connettore 2 546">
            <a:extLst>
              <a:ext uri="{FF2B5EF4-FFF2-40B4-BE49-F238E27FC236}">
                <a16:creationId xmlns:a16="http://schemas.microsoft.com/office/drawing/2014/main" id="{2C46A41E-5034-3D04-4DE8-10B6D15CD487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3243294" y="3599951"/>
            <a:ext cx="453553" cy="452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Connettore 2 551">
            <a:extLst>
              <a:ext uri="{FF2B5EF4-FFF2-40B4-BE49-F238E27FC236}">
                <a16:creationId xmlns:a16="http://schemas.microsoft.com/office/drawing/2014/main" id="{96D0AF6E-0A9D-24E1-D3F0-FA13D91FE276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 flipV="1">
            <a:off x="2831691" y="3230498"/>
            <a:ext cx="869634" cy="12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Connettore 2 573">
            <a:extLst>
              <a:ext uri="{FF2B5EF4-FFF2-40B4-BE49-F238E27FC236}">
                <a16:creationId xmlns:a16="http://schemas.microsoft.com/office/drawing/2014/main" id="{560A4A8B-E9A2-CEAF-ED17-C40B3CDB185D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3238198" y="2397325"/>
            <a:ext cx="458649" cy="454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Connettore 2 580">
            <a:extLst>
              <a:ext uri="{FF2B5EF4-FFF2-40B4-BE49-F238E27FC236}">
                <a16:creationId xmlns:a16="http://schemas.microsoft.com/office/drawing/2014/main" id="{4B064DD8-6687-4057-2A31-FF3BD35166A1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5442675" y="2397325"/>
            <a:ext cx="456213" cy="4722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e 14">
            <a:extLst>
              <a:ext uri="{FF2B5EF4-FFF2-40B4-BE49-F238E27FC236}">
                <a16:creationId xmlns:a16="http://schemas.microsoft.com/office/drawing/2014/main" id="{4C5A35E5-93CE-6055-666E-39C71B508CF1}"/>
              </a:ext>
            </a:extLst>
          </p:cNvPr>
          <p:cNvSpPr/>
          <p:nvPr/>
        </p:nvSpPr>
        <p:spPr>
          <a:xfrm>
            <a:off x="3898371" y="3938227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A29A4F-6E0E-398D-EF1E-12E7AB198684}"/>
              </a:ext>
            </a:extLst>
          </p:cNvPr>
          <p:cNvSpPr txBox="1"/>
          <p:nvPr/>
        </p:nvSpPr>
        <p:spPr>
          <a:xfrm>
            <a:off x="3849734" y="4067074"/>
            <a:ext cx="143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Facilità di manutenzione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33F24DF3-F4A9-09B4-7923-AA0BB69333CE}"/>
              </a:ext>
            </a:extLst>
          </p:cNvPr>
          <p:cNvSpPr/>
          <p:nvPr/>
        </p:nvSpPr>
        <p:spPr>
          <a:xfrm>
            <a:off x="5803902" y="3938227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312328-3B01-383F-757C-6DE53533862F}"/>
              </a:ext>
            </a:extLst>
          </p:cNvPr>
          <p:cNvSpPr txBox="1"/>
          <p:nvPr/>
        </p:nvSpPr>
        <p:spPr>
          <a:xfrm>
            <a:off x="5635962" y="4084595"/>
            <a:ext cx="1673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Miglioramento delle prestazioni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140D967-7C82-9FEB-945F-250239787EAC}"/>
              </a:ext>
            </a:extLst>
          </p:cNvPr>
          <p:cNvSpPr/>
          <p:nvPr/>
        </p:nvSpPr>
        <p:spPr>
          <a:xfrm>
            <a:off x="6313155" y="2832225"/>
            <a:ext cx="1337441" cy="844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A6231A-B8F6-52DB-CE3D-D5392FCFB036}"/>
              </a:ext>
            </a:extLst>
          </p:cNvPr>
          <p:cNvSpPr txBox="1"/>
          <p:nvPr/>
        </p:nvSpPr>
        <p:spPr>
          <a:xfrm>
            <a:off x="6245568" y="2983420"/>
            <a:ext cx="147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D1D5DB"/>
                </a:solidFill>
                <a:latin typeface="Söhne"/>
              </a:rPr>
              <a:t>Tecnologie diverse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2CAC9A-4177-737D-5F18-9058B5CD64A1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92AF0A-5924-3C8D-7772-38B75D9BC0EA}"/>
              </a:ext>
            </a:extLst>
          </p:cNvPr>
          <p:cNvSpPr/>
          <p:nvPr/>
        </p:nvSpPr>
        <p:spPr>
          <a:xfrm>
            <a:off x="6113910" y="1650626"/>
            <a:ext cx="2723030" cy="1842248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1" name="Google Shape;581;p18"/>
          <p:cNvSpPr txBox="1">
            <a:spLocks noGrp="1"/>
          </p:cNvSpPr>
          <p:nvPr>
            <p:ph type="title"/>
          </p:nvPr>
        </p:nvSpPr>
        <p:spPr>
          <a:xfrm>
            <a:off x="865632" y="541322"/>
            <a:ext cx="741273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DAG (Directed Acyclic Graphs)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88B63B-99AE-579A-7FE0-8091154AFE7F}"/>
              </a:ext>
            </a:extLst>
          </p:cNvPr>
          <p:cNvSpPr txBox="1"/>
          <p:nvPr/>
        </p:nvSpPr>
        <p:spPr>
          <a:xfrm>
            <a:off x="301454" y="2079412"/>
            <a:ext cx="5356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Un DAG(Directed Acyclic Graph) è un grafo diretto senza cicli.</a:t>
            </a:r>
          </a:p>
          <a:p>
            <a:pPr algn="l">
              <a:buClr>
                <a:schemeClr val="bg2"/>
              </a:buClr>
            </a:pPr>
            <a:endParaRPr lang="it-IT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dirty="0">
                <a:solidFill>
                  <a:srgbClr val="D1D5DB"/>
                </a:solidFill>
                <a:latin typeface="Söhne"/>
              </a:rPr>
              <a:t>Scopo principale dei DAG: </a:t>
            </a:r>
          </a:p>
          <a:p>
            <a:pPr algn="l">
              <a:buClr>
                <a:schemeClr val="bg2"/>
              </a:buClr>
            </a:pPr>
            <a:endParaRPr lang="it-IT" dirty="0">
              <a:solidFill>
                <a:srgbClr val="D1D5DB"/>
              </a:solidFill>
              <a:latin typeface="Söhne"/>
            </a:endParaRPr>
          </a:p>
          <a:p>
            <a:pPr algn="l">
              <a:buClr>
                <a:schemeClr val="bg2"/>
              </a:buClr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      Rappresentare relazioni di dipendenza o di precedenza senza cicli.</a:t>
            </a:r>
            <a:endParaRPr lang="it-IT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BB60AC0-0875-CF1F-DF81-C45230872631}"/>
              </a:ext>
            </a:extLst>
          </p:cNvPr>
          <p:cNvSpPr/>
          <p:nvPr/>
        </p:nvSpPr>
        <p:spPr>
          <a:xfrm>
            <a:off x="7018506" y="1735079"/>
            <a:ext cx="605117" cy="40341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EE9B60B-6FE3-2C0D-468F-A0FE71D970C4}"/>
              </a:ext>
            </a:extLst>
          </p:cNvPr>
          <p:cNvCxnSpPr>
            <a:cxnSpLocks/>
            <a:stCxn id="7" idx="3"/>
            <a:endCxn id="25" idx="0"/>
          </p:cNvCxnSpPr>
          <p:nvPr/>
        </p:nvCxnSpPr>
        <p:spPr>
          <a:xfrm flipH="1">
            <a:off x="6498111" y="2079412"/>
            <a:ext cx="609012" cy="91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089D998-F9B1-FB34-9711-6246805ACF7F}"/>
              </a:ext>
            </a:extLst>
          </p:cNvPr>
          <p:cNvCxnSpPr>
            <a:cxnSpLocks/>
            <a:stCxn id="7" idx="5"/>
            <a:endCxn id="28" idx="0"/>
          </p:cNvCxnSpPr>
          <p:nvPr/>
        </p:nvCxnSpPr>
        <p:spPr>
          <a:xfrm>
            <a:off x="7535006" y="2079412"/>
            <a:ext cx="305942" cy="280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B1E1589-7162-85EB-24D3-ACEE54484C7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7423179" y="2704031"/>
            <a:ext cx="203827" cy="2968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4D5AB2D-C092-D864-C323-77F1A51B99EA}"/>
              </a:ext>
            </a:extLst>
          </p:cNvPr>
          <p:cNvCxnSpPr>
            <a:cxnSpLocks/>
            <a:stCxn id="28" idx="5"/>
            <a:endCxn id="580" idx="0"/>
          </p:cNvCxnSpPr>
          <p:nvPr/>
        </p:nvCxnSpPr>
        <p:spPr>
          <a:xfrm>
            <a:off x="8054889" y="2704031"/>
            <a:ext cx="389051" cy="2947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e 24">
            <a:extLst>
              <a:ext uri="{FF2B5EF4-FFF2-40B4-BE49-F238E27FC236}">
                <a16:creationId xmlns:a16="http://schemas.microsoft.com/office/drawing/2014/main" id="{3E095A62-08E9-8D3B-DD84-F34EF16A0A1A}"/>
              </a:ext>
            </a:extLst>
          </p:cNvPr>
          <p:cNvSpPr/>
          <p:nvPr/>
        </p:nvSpPr>
        <p:spPr>
          <a:xfrm>
            <a:off x="6195552" y="2990585"/>
            <a:ext cx="605117" cy="40341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7678AA0-2D27-99FF-EC55-6300EA6BCA0F}"/>
              </a:ext>
            </a:extLst>
          </p:cNvPr>
          <p:cNvSpPr/>
          <p:nvPr/>
        </p:nvSpPr>
        <p:spPr>
          <a:xfrm>
            <a:off x="7538389" y="2359698"/>
            <a:ext cx="605117" cy="40341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4B6A9A8-1621-CC5D-64B1-E888E7990E6B}"/>
              </a:ext>
            </a:extLst>
          </p:cNvPr>
          <p:cNvSpPr/>
          <p:nvPr/>
        </p:nvSpPr>
        <p:spPr>
          <a:xfrm>
            <a:off x="7120620" y="3000860"/>
            <a:ext cx="605117" cy="40341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580" name="Ovale 579">
            <a:extLst>
              <a:ext uri="{FF2B5EF4-FFF2-40B4-BE49-F238E27FC236}">
                <a16:creationId xmlns:a16="http://schemas.microsoft.com/office/drawing/2014/main" id="{9776F500-2960-7837-93D7-D9D7260B63C7}"/>
              </a:ext>
            </a:extLst>
          </p:cNvPr>
          <p:cNvSpPr/>
          <p:nvPr/>
        </p:nvSpPr>
        <p:spPr>
          <a:xfrm>
            <a:off x="8141381" y="2998807"/>
            <a:ext cx="605117" cy="40341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B8C085-F0BF-66D9-50A2-E4D00164C7FD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"/>
          <p:cNvSpPr txBox="1">
            <a:spLocks noGrp="1"/>
          </p:cNvSpPr>
          <p:nvPr>
            <p:ph type="title"/>
          </p:nvPr>
        </p:nvSpPr>
        <p:spPr>
          <a:xfrm>
            <a:off x="581877" y="587253"/>
            <a:ext cx="798024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GraphML e JSON : Definizione e Utilizzo</a:t>
            </a:r>
            <a:endParaRPr sz="2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C582B3-EBDC-FCDD-90FA-74229BA16959}"/>
              </a:ext>
            </a:extLst>
          </p:cNvPr>
          <p:cNvSpPr txBox="1"/>
          <p:nvPr/>
        </p:nvSpPr>
        <p:spPr>
          <a:xfrm>
            <a:off x="274488" y="1671503"/>
            <a:ext cx="85950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GraphML 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offre una rappresentazione standardizzata per la descrizione di grafi, i file GraphML sono costituiti da elementi XML che definiscono i nodi, gli archi e gli attributi associati.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Scopo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: facilitano lo scambio di dati tra diverse applicazioni e piattaforme.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dirty="0">
                <a:solidFill>
                  <a:srgbClr val="D1D5DB"/>
                </a:solidFill>
                <a:latin typeface="Söhne"/>
              </a:rPr>
              <a:t>Due caratteristiche principali sono:</a:t>
            </a:r>
          </a:p>
          <a:p>
            <a:pPr algn="l">
              <a:buClr>
                <a:schemeClr val="bg2"/>
              </a:buClr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         </a:t>
            </a:r>
            <a:r>
              <a:rPr lang="it-IT" sz="1200" b="1" dirty="0">
                <a:solidFill>
                  <a:schemeClr val="bg2"/>
                </a:solidFill>
                <a:latin typeface="Söhne"/>
              </a:rPr>
              <a:t>1. </a:t>
            </a:r>
            <a:r>
              <a:rPr lang="it-IT" sz="1200" b="1" dirty="0">
                <a:solidFill>
                  <a:srgbClr val="D1D5DB"/>
                </a:solidFill>
                <a:latin typeface="Söhne"/>
              </a:rPr>
              <a:t>Leggibilità umana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: Il formato GraphML è basato su XML, il che lo rende facilmente leggibile anche per gli esseri umani.</a:t>
            </a:r>
          </a:p>
          <a:p>
            <a:pPr lvl="3">
              <a:buClr>
                <a:schemeClr val="bg2"/>
              </a:buClr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         </a:t>
            </a:r>
            <a:r>
              <a:rPr lang="it-IT" sz="1200" b="1" dirty="0">
                <a:solidFill>
                  <a:schemeClr val="bg2"/>
                </a:solidFill>
                <a:latin typeface="Söhne"/>
              </a:rPr>
              <a:t>2. </a:t>
            </a:r>
            <a:r>
              <a:rPr lang="it-IT" sz="1200" b="1" dirty="0">
                <a:solidFill>
                  <a:srgbClr val="D1D5DB"/>
                </a:solidFill>
                <a:latin typeface="Söhne"/>
              </a:rPr>
              <a:t>Estendibilità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: È possibile definire attributi personalizzati per nodi e archi, consentendo una rappresentazione dettagliata.</a:t>
            </a:r>
          </a:p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it-IT" sz="11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it-IT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F29657-5632-97C1-A589-0B0729963C3B}"/>
              </a:ext>
            </a:extLst>
          </p:cNvPr>
          <p:cNvSpPr txBox="1"/>
          <p:nvPr/>
        </p:nvSpPr>
        <p:spPr>
          <a:xfrm>
            <a:off x="274488" y="3153132"/>
            <a:ext cx="78140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JSON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, acronimo di </a:t>
            </a:r>
            <a:r>
              <a:rPr lang="it-IT" sz="1200" b="1" dirty="0">
                <a:solidFill>
                  <a:srgbClr val="D1D5DB"/>
                </a:solidFill>
                <a:latin typeface="Söhne"/>
              </a:rPr>
              <a:t>JavaScript Object Notation</a:t>
            </a:r>
            <a:r>
              <a:rPr lang="it-IT" sz="1200" dirty="0">
                <a:solidFill>
                  <a:srgbClr val="D1D5DB"/>
                </a:solidFill>
                <a:latin typeface="Söhne"/>
              </a:rPr>
              <a:t>, è un formato di scambio dati leggero e utilizzato per rappresentare strutture dati in un formato testuale.</a:t>
            </a:r>
          </a:p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b="1" i="0" dirty="0">
                <a:solidFill>
                  <a:srgbClr val="D1D5DB"/>
                </a:solidFill>
                <a:effectLst/>
                <a:latin typeface="Söhne"/>
              </a:rPr>
              <a:t>Scopo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: Rappresentare dati strutturati in un formato facilmente leggibile e trasmissibile tra sistemi diversi.</a:t>
            </a:r>
          </a:p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it-IT" sz="1200" dirty="0">
                <a:solidFill>
                  <a:srgbClr val="D1D5DB"/>
                </a:solidFill>
                <a:latin typeface="Söhne"/>
              </a:rPr>
              <a:t>Tre caratteristiche principali sono:</a:t>
            </a:r>
          </a:p>
          <a:p>
            <a:pPr lvl="4">
              <a:buClr>
                <a:schemeClr val="bg2"/>
              </a:buClr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          </a:t>
            </a:r>
            <a:r>
              <a:rPr lang="it-IT" sz="1200" b="1" i="0" dirty="0">
                <a:solidFill>
                  <a:schemeClr val="bg2"/>
                </a:solidFill>
                <a:effectLst/>
                <a:latin typeface="Söhne"/>
              </a:rPr>
              <a:t>1. </a:t>
            </a:r>
            <a:r>
              <a:rPr lang="it-IT" sz="1200" b="1" i="0" dirty="0">
                <a:solidFill>
                  <a:srgbClr val="D1D5DB"/>
                </a:solidFill>
                <a:effectLst/>
                <a:latin typeface="Söhne"/>
              </a:rPr>
              <a:t>Sintassi Simile a JavaScript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: Sintassi chiara e leggibile ispirata da JavaScript.</a:t>
            </a:r>
          </a:p>
          <a:p>
            <a:pPr lvl="4">
              <a:buClr>
                <a:schemeClr val="bg2"/>
              </a:buClr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          </a:t>
            </a:r>
            <a:r>
              <a:rPr lang="it-IT" sz="1200" b="1" i="0" dirty="0">
                <a:solidFill>
                  <a:schemeClr val="bg2"/>
                </a:solidFill>
                <a:effectLst/>
                <a:latin typeface="Söhne"/>
              </a:rPr>
              <a:t>2. </a:t>
            </a:r>
            <a:r>
              <a:rPr lang="it-IT" sz="1200" b="1" i="0" dirty="0">
                <a:solidFill>
                  <a:srgbClr val="D1D5DB"/>
                </a:solidFill>
                <a:effectLst/>
                <a:latin typeface="Söhne"/>
              </a:rPr>
              <a:t>Coppie Chiave/Valore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: Dati organizzati in coppie chiave/valore.</a:t>
            </a:r>
          </a:p>
          <a:p>
            <a:pPr lvl="4">
              <a:buClr>
                <a:schemeClr val="bg2"/>
              </a:buClr>
            </a:pPr>
            <a:r>
              <a:rPr lang="it-IT" sz="1200" b="1" dirty="0">
                <a:solidFill>
                  <a:srgbClr val="D1D5DB"/>
                </a:solidFill>
                <a:latin typeface="Söhne"/>
              </a:rPr>
              <a:t>         </a:t>
            </a:r>
            <a:r>
              <a:rPr lang="it-IT" sz="1200" b="1" dirty="0">
                <a:solidFill>
                  <a:schemeClr val="bg2"/>
                </a:solidFill>
                <a:latin typeface="Söhne"/>
              </a:rPr>
              <a:t> </a:t>
            </a:r>
            <a:r>
              <a:rPr lang="it-IT" sz="1200" b="1" i="0" dirty="0">
                <a:solidFill>
                  <a:schemeClr val="bg2"/>
                </a:solidFill>
                <a:effectLst/>
                <a:latin typeface="Söhne"/>
              </a:rPr>
              <a:t>3. </a:t>
            </a:r>
            <a:r>
              <a:rPr lang="it-IT" sz="1200" b="1" i="0" dirty="0">
                <a:solidFill>
                  <a:srgbClr val="D1D5DB"/>
                </a:solidFill>
                <a:effectLst/>
                <a:latin typeface="Söhne"/>
              </a:rPr>
              <a:t>Tipi di Dati</a:t>
            </a:r>
            <a:r>
              <a:rPr lang="it-IT" sz="1200" b="0" i="0" dirty="0">
                <a:solidFill>
                  <a:srgbClr val="D1D5DB"/>
                </a:solidFill>
                <a:effectLst/>
                <a:latin typeface="Söhne"/>
              </a:rPr>
              <a:t>: Può rappresentare stringhe, numeri, booleani, array, oggetti e null.</a:t>
            </a:r>
          </a:p>
          <a:p>
            <a:pPr algn="l">
              <a:buClr>
                <a:schemeClr val="bg2"/>
              </a:buClr>
            </a:pPr>
            <a:endParaRPr lang="it-IT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DE804C-D914-CB3A-5E21-0E46992BDE6E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0"/>
          <p:cNvSpPr txBox="1">
            <a:spLocks noGrp="1"/>
          </p:cNvSpPr>
          <p:nvPr>
            <p:ph type="title"/>
          </p:nvPr>
        </p:nvSpPr>
        <p:spPr>
          <a:xfrm>
            <a:off x="719999" y="277283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ESEMPI</a:t>
            </a:r>
            <a:endParaRPr sz="2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8BF846-BEB7-BDAF-AB47-FA4E5566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82" y="1434595"/>
            <a:ext cx="3805981" cy="3431622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CDC3539-D46C-7E6B-5027-13743D027E40}"/>
              </a:ext>
            </a:extLst>
          </p:cNvPr>
          <p:cNvCxnSpPr>
            <a:stCxn id="612" idx="2"/>
          </p:cNvCxnSpPr>
          <p:nvPr/>
        </p:nvCxnSpPr>
        <p:spPr>
          <a:xfrm>
            <a:off x="4571999" y="853283"/>
            <a:ext cx="0" cy="4290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18C883-8F70-98B0-1002-37B8102B6E6C}"/>
              </a:ext>
            </a:extLst>
          </p:cNvPr>
          <p:cNvSpPr txBox="1"/>
          <p:nvPr/>
        </p:nvSpPr>
        <p:spPr>
          <a:xfrm>
            <a:off x="963051" y="858705"/>
            <a:ext cx="273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GraphML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4C4FC4-B9FF-CD93-2810-909EB7869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7899"/>
          <a:stretch/>
        </p:blipFill>
        <p:spPr>
          <a:xfrm>
            <a:off x="5654489" y="2162360"/>
            <a:ext cx="2585742" cy="14427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8274E3-D0A9-5AB3-8B1A-D2990F6CFF22}"/>
              </a:ext>
            </a:extLst>
          </p:cNvPr>
          <p:cNvSpPr txBox="1"/>
          <p:nvPr/>
        </p:nvSpPr>
        <p:spPr>
          <a:xfrm>
            <a:off x="6564163" y="858705"/>
            <a:ext cx="803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63D714-161C-1115-EBE1-92EF89F12E8A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D095B6F-A2DD-1A34-3FFF-93314BF672A3}"/>
              </a:ext>
            </a:extLst>
          </p:cNvPr>
          <p:cNvSpPr/>
          <p:nvPr/>
        </p:nvSpPr>
        <p:spPr>
          <a:xfrm>
            <a:off x="208239" y="3132579"/>
            <a:ext cx="1801906" cy="1573821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D32BCA1-A18D-35CD-BEA9-9571BDAD4EBD}"/>
              </a:ext>
            </a:extLst>
          </p:cNvPr>
          <p:cNvSpPr/>
          <p:nvPr/>
        </p:nvSpPr>
        <p:spPr>
          <a:xfrm>
            <a:off x="208429" y="1484046"/>
            <a:ext cx="5405718" cy="1247215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6" name="Google Shape;746;p24"/>
          <p:cNvSpPr txBox="1">
            <a:spLocks noGrp="1"/>
          </p:cNvSpPr>
          <p:nvPr>
            <p:ph type="title"/>
          </p:nvPr>
        </p:nvSpPr>
        <p:spPr>
          <a:xfrm>
            <a:off x="2010145" y="539864"/>
            <a:ext cx="512947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 trattati da AMARI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CE94BE-EE1F-407C-1E5E-0C9E21E8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3" y="3240670"/>
            <a:ext cx="1483934" cy="13156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093A5F-D3B9-3E4C-9012-D8E2DBB6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1" y="1639619"/>
            <a:ext cx="5103159" cy="93943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EEBC553-8B7D-1526-212F-658913E683A1}"/>
              </a:ext>
            </a:extLst>
          </p:cNvPr>
          <p:cNvSpPr/>
          <p:nvPr/>
        </p:nvSpPr>
        <p:spPr>
          <a:xfrm>
            <a:off x="4015226" y="3132579"/>
            <a:ext cx="2669241" cy="1573821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432026-8F59-77B6-9D42-2FE8D337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063" y="3327934"/>
            <a:ext cx="2519757" cy="12217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1AF608-2175-E5E8-60A4-4345728262AB}"/>
              </a:ext>
            </a:extLst>
          </p:cNvPr>
          <p:cNvSpPr txBox="1"/>
          <p:nvPr/>
        </p:nvSpPr>
        <p:spPr>
          <a:xfrm>
            <a:off x="6759304" y="3211603"/>
            <a:ext cx="21764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sz="1200" b="0" i="0" dirty="0">
                <a:effectLst/>
                <a:latin typeface="Arial" panose="020B0604020202020204" pitchFamily="34" charset="0"/>
              </a:rPr>
            </a:br>
            <a:r>
              <a:rPr lang="it-IT" sz="1000" b="1" dirty="0">
                <a:solidFill>
                  <a:schemeClr val="tx1"/>
                </a:solidFill>
                <a:latin typeface="Arial" panose="020B0604020202020204" pitchFamily="34" charset="0"/>
              </a:rPr>
              <a:t>Dipendenza Ciclica(CD) </a:t>
            </a: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I servizi </a:t>
            </a: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dipendono circolarmente l'uno dall'altro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, creando una serie di dipendenze cicliche. </a:t>
            </a:r>
          </a:p>
          <a:p>
            <a:endParaRPr lang="it-IT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Questa </a:t>
            </a: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dipendenza ciclica 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può </a:t>
            </a: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danneggiare la scalabilità 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dei servizi e inoltre </a:t>
            </a: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violare il principio di dipendenza aciclica.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4D9436-2FC3-2CCB-AAF1-8ADA1AA5C0FB}"/>
              </a:ext>
            </a:extLst>
          </p:cNvPr>
          <p:cNvSpPr txBox="1"/>
          <p:nvPr/>
        </p:nvSpPr>
        <p:spPr>
          <a:xfrm>
            <a:off x="5614147" y="1368989"/>
            <a:ext cx="3449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chemeClr val="tx1"/>
                </a:solidFill>
                <a:latin typeface="Arial" panose="020B0604020202020204" pitchFamily="34" charset="0"/>
              </a:rPr>
              <a:t>No API Gateway(NAG) </a:t>
            </a: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I microservizi interagiscono direttamente tra loro senza un </a:t>
            </a:r>
          </a:p>
          <a:p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API Gateway 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come punto centrale.</a:t>
            </a:r>
          </a:p>
          <a:p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Questo può accadere in due scenari: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L'API Gateway è assente 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(non presente per progettazione).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L'API Gateway è presente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, ma alcune richieste client lo sorpassano.</a:t>
            </a:r>
          </a:p>
          <a:p>
            <a:pPr>
              <a:buClr>
                <a:schemeClr val="tx1"/>
              </a:buClr>
            </a:pPr>
            <a:endParaRPr lang="it-IT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Più di un nodo radice: A, B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É presente un nodo B isolato dalla radice G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É l’insieme della prima casistica e della seconda</a:t>
            </a:r>
            <a:endParaRPr lang="it-IT" sz="800" u="sng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5FE020-AECA-B3B3-55E3-4DD5C8FA18FB}"/>
              </a:ext>
            </a:extLst>
          </p:cNvPr>
          <p:cNvSpPr txBox="1"/>
          <p:nvPr/>
        </p:nvSpPr>
        <p:spPr>
          <a:xfrm>
            <a:off x="2010145" y="3467626"/>
            <a:ext cx="1697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 err="1">
                <a:solidFill>
                  <a:schemeClr val="tx1"/>
                </a:solidFill>
                <a:latin typeface="Arial" panose="020B0604020202020204" pitchFamily="34" charset="0"/>
              </a:rPr>
              <a:t>Shared</a:t>
            </a:r>
            <a:r>
              <a:rPr lang="it-IT" sz="1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chemeClr val="tx1"/>
                </a:solidFill>
                <a:latin typeface="Arial" panose="020B0604020202020204" pitchFamily="34" charset="0"/>
              </a:rPr>
              <a:t>Persistence</a:t>
            </a:r>
            <a:r>
              <a:rPr lang="it-IT" sz="1000" b="1" dirty="0">
                <a:solidFill>
                  <a:schemeClr val="tx1"/>
                </a:solidFill>
                <a:latin typeface="Arial" panose="020B0604020202020204" pitchFamily="34" charset="0"/>
              </a:rPr>
              <a:t>(SP): </a:t>
            </a:r>
          </a:p>
          <a:p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Più microservizi </a:t>
            </a:r>
            <a:r>
              <a:rPr lang="it-IT" sz="800" b="1" dirty="0">
                <a:solidFill>
                  <a:schemeClr val="tx1"/>
                </a:solidFill>
                <a:latin typeface="Arial" panose="020B0604020202020204" pitchFamily="34" charset="0"/>
              </a:rPr>
              <a:t>condividono il medesimo database o una risorsa generica.</a:t>
            </a:r>
            <a:r>
              <a:rPr lang="it-IT" sz="800" dirty="0">
                <a:solidFill>
                  <a:schemeClr val="tx1"/>
                </a:solidFill>
                <a:latin typeface="Arial" panose="020B0604020202020204" pitchFamily="34" charset="0"/>
              </a:rPr>
              <a:t> Talvolta possono accedere alle stesse entità dello stesso database.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B35339-0B01-55F5-8AE9-1F6C0A36966E}"/>
              </a:ext>
            </a:extLst>
          </p:cNvPr>
          <p:cNvSpPr txBox="1"/>
          <p:nvPr/>
        </p:nvSpPr>
        <p:spPr>
          <a:xfrm>
            <a:off x="8700245" y="4780429"/>
            <a:ext cx="329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it-IT" dirty="0">
                <a:solidFill>
                  <a:schemeClr val="tx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Project Proposal Infographics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901</Words>
  <Application>Microsoft Office PowerPoint</Application>
  <PresentationFormat>Presentazione su schermo (16:9)</PresentationFormat>
  <Paragraphs>155</Paragraphs>
  <Slides>14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7" baseType="lpstr">
      <vt:lpstr>Segoe UI Variable Small Semibol</vt:lpstr>
      <vt:lpstr>Arial</vt:lpstr>
      <vt:lpstr>Nunito Light</vt:lpstr>
      <vt:lpstr>Proxima Nova</vt:lpstr>
      <vt:lpstr>Wingdings</vt:lpstr>
      <vt:lpstr>Proxima Nova Semibold</vt:lpstr>
      <vt:lpstr>Montserrat Black</vt:lpstr>
      <vt:lpstr>Montserrat</vt:lpstr>
      <vt:lpstr>Bebas Neue</vt:lpstr>
      <vt:lpstr>Söhne</vt:lpstr>
      <vt:lpstr>Montserrat Light</vt:lpstr>
      <vt:lpstr>Artificial Intelligence (AI) Technology Project Proposal Infographics by Slidesgo</vt:lpstr>
      <vt:lpstr>Slidesgo Final Pages</vt:lpstr>
      <vt:lpstr>Strumento di refactoring automatico per architetture a microservizi</vt:lpstr>
      <vt:lpstr>Contenuto</vt:lpstr>
      <vt:lpstr>Presentazione standard di PowerPoint</vt:lpstr>
      <vt:lpstr>SISTEMI A MICROSERVIZI</vt:lpstr>
      <vt:lpstr>Caratteristiche sistemi a microservizi</vt:lpstr>
      <vt:lpstr>DAG (Directed Acyclic Graphs) </vt:lpstr>
      <vt:lpstr>GraphML e JSON : Definizione e Utilizzo</vt:lpstr>
      <vt:lpstr>ESEMPI</vt:lpstr>
      <vt:lpstr>MS trattati da AMARI</vt:lpstr>
      <vt:lpstr>Ricostruzione architetturale</vt:lpstr>
      <vt:lpstr>Esempio di rimozione di uno smell</vt:lpstr>
      <vt:lpstr>Conclusioni</vt:lpstr>
      <vt:lpstr>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Strumento di refactoring automatico per architetture a microservizi</dc:title>
  <dc:creator>Francesco Marinoni</dc:creator>
  <cp:lastModifiedBy>Francesco Marinoni</cp:lastModifiedBy>
  <cp:revision>54</cp:revision>
  <dcterms:modified xsi:type="dcterms:W3CDTF">2023-10-15T08:53:54Z</dcterms:modified>
</cp:coreProperties>
</file>